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382" r:id="rId1"/>
  </p:sldMasterIdLst>
  <p:sldIdLst>
    <p:sldId id="256" r:id="rId2"/>
    <p:sldId id="269" r:id="rId3"/>
    <p:sldId id="257" r:id="rId4"/>
    <p:sldId id="260" r:id="rId5"/>
    <p:sldId id="268" r:id="rId6"/>
    <p:sldId id="262" r:id="rId7"/>
    <p:sldId id="267" r:id="rId8"/>
    <p:sldId id="266" r:id="rId9"/>
    <p:sldId id="273" r:id="rId10"/>
    <p:sldId id="274" r:id="rId11"/>
    <p:sldId id="275" r:id="rId12"/>
    <p:sldId id="272" r:id="rId13"/>
    <p:sldId id="263" r:id="rId14"/>
    <p:sldId id="276" r:id="rId15"/>
    <p:sldId id="265" r:id="rId16"/>
    <p:sldId id="271" r:id="rId17"/>
    <p:sldId id="264" r:id="rId18"/>
    <p:sldId id="270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18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439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28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1138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7672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6245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698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61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922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90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85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127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00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83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650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23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896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CF47C-5546-49D4-99E5-B93C6FF114C2}" type="datetimeFigureOut">
              <a:rPr kumimoji="1" lang="ja-JP" altLang="en-US" smtClean="0"/>
              <a:t>2020/7/22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CB489-8C72-4DFB-9231-A811133B038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305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4" r:id="rId12"/>
    <p:sldLayoutId id="2147484395" r:id="rId13"/>
    <p:sldLayoutId id="2147484396" r:id="rId14"/>
    <p:sldLayoutId id="2147484397" r:id="rId15"/>
    <p:sldLayoutId id="2147484398" r:id="rId16"/>
    <p:sldLayoutId id="214748439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tebox.ai/" TargetMode="External"/><Relationship Id="rId4" Type="http://schemas.openxmlformats.org/officeDocument/2006/relationships/hyperlink" Target="https://n3utrino.work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31EDDD-9770-4299-BA23-4012D4DC0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6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A74838-351B-4633-A109-ABB89CEA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dirty="0"/>
              <a:t>システム・データは何か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2FBF7C-D34E-44D8-972E-2D99CACB8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/>
              <a:t>徐　宏坤</a:t>
            </a:r>
            <a:endParaRPr kumimoji="1" lang="en-US" altLang="ja-JP"/>
          </a:p>
          <a:p>
            <a:pPr algn="ctr"/>
            <a:r>
              <a:rPr lang="en-US" altLang="ja-JP"/>
              <a:t>2020</a:t>
            </a:r>
            <a:r>
              <a:rPr lang="ja-JP" altLang="en-US"/>
              <a:t>年</a:t>
            </a:r>
            <a:r>
              <a:rPr lang="en-US" altLang="ja-JP"/>
              <a:t>7</a:t>
            </a:r>
            <a:r>
              <a:rPr lang="ja-JP" altLang="en-US"/>
              <a:t>月</a:t>
            </a:r>
            <a:r>
              <a:rPr lang="en-US" altLang="ja-JP"/>
              <a:t>8</a:t>
            </a:r>
            <a:r>
              <a:rPr lang="ja-JP" altLang="en-US"/>
              <a:t>日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61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56" y="1934255"/>
            <a:ext cx="9708995" cy="486228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system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has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input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and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output.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C3CFA3F-DA18-484B-84C2-772D055B6610}"/>
              </a:ext>
            </a:extLst>
          </p:cNvPr>
          <p:cNvSpPr/>
          <p:nvPr/>
        </p:nvSpPr>
        <p:spPr>
          <a:xfrm>
            <a:off x="4506012" y="3304095"/>
            <a:ext cx="2592372" cy="1791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C4B0118-8F25-4724-813B-06F03CD2616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37468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D771E2-F2EF-40B4-AC10-9CB7F46E159C}"/>
              </a:ext>
            </a:extLst>
          </p:cNvPr>
          <p:cNvCxnSpPr>
            <a:cxnSpLocks/>
          </p:cNvCxnSpPr>
          <p:nvPr/>
        </p:nvCxnSpPr>
        <p:spPr>
          <a:xfrm>
            <a:off x="7098384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B7EC1F-53E7-4EB0-853E-F49EF553F0AA}"/>
              </a:ext>
            </a:extLst>
          </p:cNvPr>
          <p:cNvSpPr txBox="1"/>
          <p:nvPr/>
        </p:nvSpPr>
        <p:spPr>
          <a:xfrm>
            <a:off x="3035430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79EE56C-822A-4540-AA7F-75106753ED35}"/>
              </a:ext>
            </a:extLst>
          </p:cNvPr>
          <p:cNvSpPr txBox="1"/>
          <p:nvPr/>
        </p:nvSpPr>
        <p:spPr>
          <a:xfrm>
            <a:off x="7239786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14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dirty="0"/>
              <a:t>アプリケーションシステムの本質は何ですか？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lang="en-US" altLang="ja-JP" dirty="0"/>
          </a:p>
          <a:p>
            <a:pPr algn="ctr"/>
            <a:r>
              <a:rPr lang="ja-JP" altLang="en-US" dirty="0">
                <a:solidFill>
                  <a:srgbClr val="FFC000"/>
                </a:solidFill>
              </a:rPr>
              <a:t>計算機の本質は何ですか？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　　　　</a:t>
            </a:r>
            <a:r>
              <a:rPr lang="ja-JP" altLang="en-US" dirty="0">
                <a:solidFill>
                  <a:srgbClr val="FFC000"/>
                </a:solidFill>
              </a:rPr>
              <a:t>↓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r>
              <a:rPr lang="ja-JP" altLang="en-US" dirty="0"/>
              <a:t>　実世界のデータを入力してから</a:t>
            </a:r>
            <a:r>
              <a:rPr lang="ja-JP" altLang="en-US" dirty="0">
                <a:solidFill>
                  <a:srgbClr val="FFC000"/>
                </a:solidFill>
              </a:rPr>
              <a:t>　　　</a:t>
            </a:r>
            <a:r>
              <a:rPr lang="ja-JP" altLang="en-US" dirty="0"/>
              <a:t>し、結果を出力する！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089430-1DB3-40F7-AA0E-4F814EB51C03}"/>
              </a:ext>
            </a:extLst>
          </p:cNvPr>
          <p:cNvSpPr txBox="1"/>
          <p:nvPr/>
        </p:nvSpPr>
        <p:spPr>
          <a:xfrm>
            <a:off x="6517532" y="52042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計算</a:t>
            </a:r>
          </a:p>
        </p:txBody>
      </p:sp>
    </p:spTree>
    <p:extLst>
      <p:ext uri="{BB962C8B-B14F-4D97-AF65-F5344CB8AC3E}">
        <p14:creationId xmlns:p14="http://schemas.microsoft.com/office/powerpoint/2010/main" val="37892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189993-B5A1-4426-AAF6-17DC21351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5" t="3759" r="4857" b="7519"/>
          <a:stretch/>
        </p:blipFill>
        <p:spPr>
          <a:xfrm>
            <a:off x="8075748" y="2190475"/>
            <a:ext cx="3154708" cy="186594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034C89-D2CD-4A47-8939-80630998E4C0}"/>
              </a:ext>
            </a:extLst>
          </p:cNvPr>
          <p:cNvSpPr txBox="1"/>
          <p:nvPr/>
        </p:nvSpPr>
        <p:spPr>
          <a:xfrm>
            <a:off x="8075748" y="4207809"/>
            <a:ext cx="33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医薬品開発（可視化）ソフトウェア</a:t>
            </a:r>
          </a:p>
        </p:txBody>
      </p:sp>
      <p:pic>
        <p:nvPicPr>
          <p:cNvPr id="7170" name="Picture 2" descr="YouTube">
            <a:extLst>
              <a:ext uri="{FF2B5EF4-FFF2-40B4-BE49-F238E27FC236}">
                <a16:creationId xmlns:a16="http://schemas.microsoft.com/office/drawing/2014/main" id="{A89B9818-4ADD-4E5A-9910-230799C40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t="37481" r="7037" b="38644"/>
          <a:stretch/>
        </p:blipFill>
        <p:spPr bwMode="auto">
          <a:xfrm>
            <a:off x="968797" y="1941906"/>
            <a:ext cx="1936344" cy="5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acebook logo">
            <a:extLst>
              <a:ext uri="{FF2B5EF4-FFF2-40B4-BE49-F238E27FC236}">
                <a16:creationId xmlns:a16="http://schemas.microsoft.com/office/drawing/2014/main" id="{FF557182-F8AF-48EA-876B-67F8F875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58" y="5172218"/>
            <a:ext cx="1936344" cy="72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AE79E1-997B-49AA-8203-ACFC5C190D13}"/>
              </a:ext>
            </a:extLst>
          </p:cNvPr>
          <p:cNvSpPr txBox="1"/>
          <p:nvPr/>
        </p:nvSpPr>
        <p:spPr>
          <a:xfrm>
            <a:off x="1055157" y="2673273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動画ソフトウェア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76C56F-4B75-40D3-8E70-A80DAF490A46}"/>
              </a:ext>
            </a:extLst>
          </p:cNvPr>
          <p:cNvSpPr txBox="1"/>
          <p:nvPr/>
        </p:nvSpPr>
        <p:spPr>
          <a:xfrm>
            <a:off x="9459579" y="6095237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通信ソフトウェア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642DF9F-0ED6-4225-9360-A56221A3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963" y="5155327"/>
            <a:ext cx="761929" cy="76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BAB3AE5-FA55-49A9-BB4A-0FD5044B6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170"/>
          <a:stretch/>
        </p:blipFill>
        <p:spPr>
          <a:xfrm>
            <a:off x="821277" y="3815396"/>
            <a:ext cx="3202450" cy="180556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246A250-4B63-4B38-926A-0FBA26797CD8}"/>
              </a:ext>
            </a:extLst>
          </p:cNvPr>
          <p:cNvSpPr txBox="1"/>
          <p:nvPr/>
        </p:nvSpPr>
        <p:spPr>
          <a:xfrm>
            <a:off x="1540690" y="5688276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地図ソフトウェア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61BF302-E767-480E-B195-21F2850A992A}"/>
              </a:ext>
            </a:extLst>
          </p:cNvPr>
          <p:cNvSpPr txBox="1"/>
          <p:nvPr/>
        </p:nvSpPr>
        <p:spPr>
          <a:xfrm>
            <a:off x="4771534" y="3815396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デザインソフトウェア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3659945-C7E2-4116-8CC7-CD798A29BE98}"/>
              </a:ext>
            </a:extLst>
          </p:cNvPr>
          <p:cNvSpPr txBox="1"/>
          <p:nvPr/>
        </p:nvSpPr>
        <p:spPr>
          <a:xfrm>
            <a:off x="5163149" y="6270956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買い物ソフトウェア</a:t>
            </a:r>
          </a:p>
        </p:txBody>
      </p:sp>
      <p:pic>
        <p:nvPicPr>
          <p:cNvPr id="3074" name="Picture 2" descr="amazon logo - Google Search | Famous logos, Corporate logo">
            <a:extLst>
              <a:ext uri="{FF2B5EF4-FFF2-40B4-BE49-F238E27FC236}">
                <a16:creationId xmlns:a16="http://schemas.microsoft.com/office/drawing/2014/main" id="{BEDD040B-1C1F-466B-8F9A-C6B43DC5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34" y="5205915"/>
            <a:ext cx="2648932" cy="9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ownload Free png Convert Png To Vector Illustrator Cc (96+ images ...">
            <a:extLst>
              <a:ext uri="{FF2B5EF4-FFF2-40B4-BE49-F238E27FC236}">
                <a16:creationId xmlns:a16="http://schemas.microsoft.com/office/drawing/2014/main" id="{E28B329C-6F0B-4C89-A6C4-8CB57C29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58" y="1793090"/>
            <a:ext cx="3154708" cy="17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3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思いつかないことがあるが、できないというわけではない。</a:t>
            </a:r>
            <a:endParaRPr kumimoji="1" lang="en-US" altLang="ja-JP" sz="2400" dirty="0"/>
          </a:p>
          <a:p>
            <a:r>
              <a:rPr kumimoji="1" lang="ja-JP" altLang="en-US" sz="2400" dirty="0"/>
              <a:t>今の時代：　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ソフトウェア工学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＋</a:t>
            </a:r>
            <a:r>
              <a:rPr kumimoji="1" lang="en-US" altLang="ja-JP" sz="2400" dirty="0"/>
              <a:t> </a:t>
            </a:r>
            <a:r>
              <a:rPr kumimoji="1" lang="ja-JP" altLang="en-US" sz="2400" dirty="0"/>
              <a:t>　　　　　　　　　　＋　</a:t>
            </a:r>
            <a:r>
              <a:rPr kumimoji="1" lang="en-US" altLang="ja-JP" sz="2400" dirty="0">
                <a:solidFill>
                  <a:srgbClr val="0070C0"/>
                </a:solidFill>
              </a:rPr>
              <a:t>N</a:t>
            </a:r>
            <a:r>
              <a:rPr lang="en-US" altLang="ja-JP" dirty="0"/>
              <a:t>  </a:t>
            </a:r>
            <a:r>
              <a:rPr kumimoji="1" lang="en-US" altLang="ja-JP" sz="2400" dirty="0"/>
              <a:t>= </a:t>
            </a:r>
            <a:r>
              <a:rPr kumimoji="1" lang="ja-JP" altLang="en-US" sz="2400" dirty="0"/>
              <a:t>アプリケーションソフトウェア</a:t>
            </a:r>
            <a:endParaRPr kumimoji="1" lang="en-US" altLang="ja-JP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6BC4E2-1C35-420A-9E94-BAFC5F35EA64}"/>
              </a:ext>
            </a:extLst>
          </p:cNvPr>
          <p:cNvSpPr txBox="1"/>
          <p:nvPr/>
        </p:nvSpPr>
        <p:spPr>
          <a:xfrm>
            <a:off x="4094516" y="4761046"/>
            <a:ext cx="2178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FF0000"/>
                </a:solidFill>
              </a:rPr>
              <a:t>AI</a:t>
            </a:r>
          </a:p>
          <a:p>
            <a:pPr algn="ctr"/>
            <a:r>
              <a:rPr kumimoji="1" lang="ja-JP" altLang="en-US" sz="2400" dirty="0">
                <a:solidFill>
                  <a:srgbClr val="FF0000"/>
                </a:solidFill>
              </a:rPr>
              <a:t>（アルゴリズム）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1907-877F-42C0-B484-F62C9E67F03B}"/>
              </a:ext>
            </a:extLst>
          </p:cNvPr>
          <p:cNvSpPr txBox="1"/>
          <p:nvPr/>
        </p:nvSpPr>
        <p:spPr>
          <a:xfrm>
            <a:off x="4286075" y="4299381"/>
            <a:ext cx="1795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92D050"/>
                </a:solidFill>
              </a:rPr>
              <a:t>ビッグデータ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A5A994-8312-4336-85F3-3CBD5044A6C9}"/>
              </a:ext>
            </a:extLst>
          </p:cNvPr>
          <p:cNvSpPr txBox="1"/>
          <p:nvPr/>
        </p:nvSpPr>
        <p:spPr>
          <a:xfrm>
            <a:off x="3412438" y="5672046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クラウドコンピューティング</a:t>
            </a:r>
          </a:p>
        </p:txBody>
      </p:sp>
    </p:spTree>
    <p:extLst>
      <p:ext uri="{BB962C8B-B14F-4D97-AF65-F5344CB8AC3E}">
        <p14:creationId xmlns:p14="http://schemas.microsoft.com/office/powerpoint/2010/main" val="402264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D1DB4B6-EBFD-4894-A7FE-599E9BDD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87" y="2078482"/>
            <a:ext cx="2730818" cy="243578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0F16FCD-9655-4154-AA78-86D4EDF7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96" y="2012494"/>
            <a:ext cx="3572759" cy="169790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B1606-8C85-4E9A-9F0F-DB4F2BD6959F}"/>
              </a:ext>
            </a:extLst>
          </p:cNvPr>
          <p:cNvSpPr txBox="1"/>
          <p:nvPr/>
        </p:nvSpPr>
        <p:spPr>
          <a:xfrm>
            <a:off x="8612419" y="371040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4"/>
              </a:rPr>
              <a:t>https://n3utrino.work/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5DDFF3B-3863-472F-A006-7C70A7DF6C47}"/>
              </a:ext>
            </a:extLst>
          </p:cNvPr>
          <p:cNvSpPr txBox="1"/>
          <p:nvPr/>
        </p:nvSpPr>
        <p:spPr>
          <a:xfrm>
            <a:off x="7946796" y="4079734"/>
            <a:ext cx="37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ボーカルシンセサイザー 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(Vocal Synthesizer, Singing Synthesizer)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5BA5769-334A-465B-954E-E4085931C0D7}"/>
              </a:ext>
            </a:extLst>
          </p:cNvPr>
          <p:cNvSpPr txBox="1"/>
          <p:nvPr/>
        </p:nvSpPr>
        <p:spPr>
          <a:xfrm>
            <a:off x="1830469" y="4949591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コミュニケーション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2B39FA-FFAD-4BC0-BE9E-CFAD96E5CD3F}"/>
              </a:ext>
            </a:extLst>
          </p:cNvPr>
          <p:cNvSpPr txBox="1"/>
          <p:nvPr/>
        </p:nvSpPr>
        <p:spPr>
          <a:xfrm>
            <a:off x="1623426" y="4580259"/>
            <a:ext cx="25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5"/>
              </a:rPr>
              <a:t>https://www.gatebox.ai/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98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9B32E61-2142-426E-AB0D-A6F8616AA0B9}"/>
              </a:ext>
            </a:extLst>
          </p:cNvPr>
          <p:cNvSpPr/>
          <p:nvPr/>
        </p:nvSpPr>
        <p:spPr>
          <a:xfrm>
            <a:off x="3875076" y="5674690"/>
            <a:ext cx="4294585" cy="6426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②情報系の会社においてのシステム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FD1282E0-7B4E-44D5-8C35-5AA22363BA4D}"/>
              </a:ext>
            </a:extLst>
          </p:cNvPr>
          <p:cNvSpPr/>
          <p:nvPr/>
        </p:nvSpPr>
        <p:spPr>
          <a:xfrm>
            <a:off x="3971191" y="2076209"/>
            <a:ext cx="4093039" cy="2608116"/>
          </a:xfrm>
          <a:prstGeom prst="cloud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円弧 4">
            <a:extLst>
              <a:ext uri="{FF2B5EF4-FFF2-40B4-BE49-F238E27FC236}">
                <a16:creationId xmlns:a16="http://schemas.microsoft.com/office/drawing/2014/main" id="{C9881709-68FB-465E-855F-0E2838123C9A}"/>
              </a:ext>
            </a:extLst>
          </p:cNvPr>
          <p:cNvSpPr/>
          <p:nvPr/>
        </p:nvSpPr>
        <p:spPr>
          <a:xfrm>
            <a:off x="2678450" y="5148286"/>
            <a:ext cx="7049209" cy="1525868"/>
          </a:xfrm>
          <a:prstGeom prst="arc">
            <a:avLst>
              <a:gd name="adj1" fmla="val 10814364"/>
              <a:gd name="adj2" fmla="val 21590853"/>
            </a:avLst>
          </a:prstGeom>
          <a:ln w="85725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6255E83-F809-4CF6-B0B7-352DB4F4D968}"/>
              </a:ext>
            </a:extLst>
          </p:cNvPr>
          <p:cNvCxnSpPr/>
          <p:nvPr/>
        </p:nvCxnSpPr>
        <p:spPr>
          <a:xfrm>
            <a:off x="4334825" y="3380267"/>
            <a:ext cx="3365770" cy="0"/>
          </a:xfrm>
          <a:prstGeom prst="line">
            <a:avLst/>
          </a:prstGeom>
          <a:ln w="127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0AB4E79-55C6-4B46-B0EA-CE9FA97C9967}"/>
              </a:ext>
            </a:extLst>
          </p:cNvPr>
          <p:cNvSpPr/>
          <p:nvPr/>
        </p:nvSpPr>
        <p:spPr>
          <a:xfrm>
            <a:off x="4620638" y="3511685"/>
            <a:ext cx="661481" cy="3599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認識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9089CAB-4F26-4669-9344-CA051C399B72}"/>
              </a:ext>
            </a:extLst>
          </p:cNvPr>
          <p:cNvSpPr/>
          <p:nvPr/>
        </p:nvSpPr>
        <p:spPr>
          <a:xfrm>
            <a:off x="5680953" y="3511685"/>
            <a:ext cx="661481" cy="35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予測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668A24D-5F40-44D5-BD6F-7A22A5CCD74C}"/>
              </a:ext>
            </a:extLst>
          </p:cNvPr>
          <p:cNvSpPr/>
          <p:nvPr/>
        </p:nvSpPr>
        <p:spPr>
          <a:xfrm>
            <a:off x="6741268" y="3511685"/>
            <a:ext cx="661481" cy="3599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制御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89EC970-C03E-4E84-B0BE-4DB89E1D4728}"/>
              </a:ext>
            </a:extLst>
          </p:cNvPr>
          <p:cNvSpPr/>
          <p:nvPr/>
        </p:nvSpPr>
        <p:spPr>
          <a:xfrm>
            <a:off x="5092429" y="2848608"/>
            <a:ext cx="1838527" cy="41770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コンテンツ作成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66DB485-4991-488C-8107-A46C697522C6}"/>
              </a:ext>
            </a:extLst>
          </p:cNvPr>
          <p:cNvSpPr/>
          <p:nvPr/>
        </p:nvSpPr>
        <p:spPr>
          <a:xfrm>
            <a:off x="4168301" y="4988985"/>
            <a:ext cx="1113818" cy="4171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センサー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5A2313B-5328-40F9-A78A-412D7A31F390}"/>
              </a:ext>
            </a:extLst>
          </p:cNvPr>
          <p:cNvSpPr/>
          <p:nvPr/>
        </p:nvSpPr>
        <p:spPr>
          <a:xfrm>
            <a:off x="6670102" y="4988985"/>
            <a:ext cx="1669574" cy="4171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フィードバック</a:t>
            </a: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9BBF3CB2-F777-4D0B-B10A-9239E889ABDF}"/>
              </a:ext>
            </a:extLst>
          </p:cNvPr>
          <p:cNvCxnSpPr>
            <a:stCxn id="14" idx="0"/>
          </p:cNvCxnSpPr>
          <p:nvPr/>
        </p:nvCxnSpPr>
        <p:spPr>
          <a:xfrm flipV="1">
            <a:off x="4725210" y="4143983"/>
            <a:ext cx="0" cy="845002"/>
          </a:xfrm>
          <a:prstGeom prst="straightConnector1">
            <a:avLst/>
          </a:prstGeom>
          <a:ln w="53975">
            <a:prstDash val="sysDash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06857448-26A2-4CDC-A601-62A8936961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504889" y="4075889"/>
            <a:ext cx="0" cy="913096"/>
          </a:xfrm>
          <a:prstGeom prst="straightConnector1">
            <a:avLst/>
          </a:prstGeom>
          <a:ln w="53975">
            <a:prstDash val="sysDash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412D17-FE03-4A38-9F9C-71E6BC3F974D}"/>
              </a:ext>
            </a:extLst>
          </p:cNvPr>
          <p:cNvSpPr txBox="1"/>
          <p:nvPr/>
        </p:nvSpPr>
        <p:spPr>
          <a:xfrm>
            <a:off x="5554932" y="162424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0070C0"/>
                </a:solidFill>
              </a:rPr>
              <a:t>Cyber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4FAFD4D-BC28-4D3E-ABCC-13834499B9E9}"/>
              </a:ext>
            </a:extLst>
          </p:cNvPr>
          <p:cNvSpPr txBox="1"/>
          <p:nvPr/>
        </p:nvSpPr>
        <p:spPr>
          <a:xfrm>
            <a:off x="5460781" y="6315237"/>
            <a:ext cx="1247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0070C0"/>
                </a:solidFill>
              </a:rPr>
              <a:t>Physical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97452F8-53E7-40C3-87B7-3DD8CF74684F}"/>
              </a:ext>
            </a:extLst>
          </p:cNvPr>
          <p:cNvSpPr txBox="1"/>
          <p:nvPr/>
        </p:nvSpPr>
        <p:spPr>
          <a:xfrm>
            <a:off x="3798528" y="447955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データ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41A4C59-ADBA-4389-9C09-FC7816D9602A}"/>
              </a:ext>
            </a:extLst>
          </p:cNvPr>
          <p:cNvSpPr/>
          <p:nvPr/>
        </p:nvSpPr>
        <p:spPr>
          <a:xfrm>
            <a:off x="4168301" y="3979399"/>
            <a:ext cx="1113818" cy="4171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情報処理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D7A8C237-CCDE-491C-AED1-604A48B7C2CE}"/>
              </a:ext>
            </a:extLst>
          </p:cNvPr>
          <p:cNvSpPr/>
          <p:nvPr/>
        </p:nvSpPr>
        <p:spPr>
          <a:xfrm>
            <a:off x="8318444" y="1994530"/>
            <a:ext cx="1144622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サービス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B1B6F898-4055-4C1D-B869-5EB092DFE429}"/>
              </a:ext>
            </a:extLst>
          </p:cNvPr>
          <p:cNvSpPr/>
          <p:nvPr/>
        </p:nvSpPr>
        <p:spPr>
          <a:xfrm>
            <a:off x="8318444" y="2589312"/>
            <a:ext cx="1144622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メディア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4D93C737-468E-4448-8491-95560B6A6D4F}"/>
              </a:ext>
            </a:extLst>
          </p:cNvPr>
          <p:cNvSpPr/>
          <p:nvPr/>
        </p:nvSpPr>
        <p:spPr>
          <a:xfrm>
            <a:off x="8325728" y="3220421"/>
            <a:ext cx="1144622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情報処理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FE70BD86-10AD-4AB3-8A41-1E6C3D1F3B78}"/>
              </a:ext>
            </a:extLst>
          </p:cNvPr>
          <p:cNvSpPr/>
          <p:nvPr/>
        </p:nvSpPr>
        <p:spPr>
          <a:xfrm>
            <a:off x="8205600" y="4250608"/>
            <a:ext cx="1370309" cy="4171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通信・放送</a:t>
            </a: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3EBC731C-DAE6-46ED-BCDD-02D3C4D4F0DB}"/>
              </a:ext>
            </a:extLst>
          </p:cNvPr>
          <p:cNvSpPr/>
          <p:nvPr/>
        </p:nvSpPr>
        <p:spPr>
          <a:xfrm>
            <a:off x="7944999" y="5476499"/>
            <a:ext cx="1906080" cy="417157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機械・部品・材料</a:t>
            </a:r>
          </a:p>
        </p:txBody>
      </p:sp>
      <p:sp>
        <p:nvSpPr>
          <p:cNvPr id="35" name="右中かっこ 34">
            <a:extLst>
              <a:ext uri="{FF2B5EF4-FFF2-40B4-BE49-F238E27FC236}">
                <a16:creationId xmlns:a16="http://schemas.microsoft.com/office/drawing/2014/main" id="{594A090D-92A3-43EE-AB3E-428714FC0B9E}"/>
              </a:ext>
            </a:extLst>
          </p:cNvPr>
          <p:cNvSpPr/>
          <p:nvPr/>
        </p:nvSpPr>
        <p:spPr>
          <a:xfrm>
            <a:off x="9925189" y="2159333"/>
            <a:ext cx="402607" cy="3566350"/>
          </a:xfrm>
          <a:prstGeom prst="rightBrac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394F4FDA-AF91-4469-B68C-8068F6AB46C1}"/>
              </a:ext>
            </a:extLst>
          </p:cNvPr>
          <p:cNvSpPr txBox="1"/>
          <p:nvPr/>
        </p:nvSpPr>
        <p:spPr>
          <a:xfrm>
            <a:off x="10401906" y="3480843"/>
            <a:ext cx="1702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システムとして</a:t>
            </a:r>
            <a:endParaRPr kumimoji="1" lang="en-US" altLang="ja-JP" dirty="0"/>
          </a:p>
          <a:p>
            <a:r>
              <a:rPr kumimoji="1" lang="ja-JP" altLang="en-US" dirty="0"/>
              <a:t>ソリューション</a:t>
            </a:r>
            <a:r>
              <a:rPr kumimoji="1" lang="en-US" altLang="ja-JP" dirty="0"/>
              <a:t>/</a:t>
            </a:r>
          </a:p>
          <a:p>
            <a:r>
              <a:rPr kumimoji="1" lang="ja-JP" altLang="en-US" dirty="0"/>
              <a:t>サービスを提供</a:t>
            </a: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C7DD25A-B5FA-4B04-BE71-F7987816DAFD}"/>
              </a:ext>
            </a:extLst>
          </p:cNvPr>
          <p:cNvSpPr/>
          <p:nvPr/>
        </p:nvSpPr>
        <p:spPr>
          <a:xfrm>
            <a:off x="7329790" y="1528033"/>
            <a:ext cx="4731033" cy="490273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4C9ABFC-1D1B-444B-B75A-9BCFCD8370FF}"/>
              </a:ext>
            </a:extLst>
          </p:cNvPr>
          <p:cNvSpPr txBox="1"/>
          <p:nvPr/>
        </p:nvSpPr>
        <p:spPr>
          <a:xfrm>
            <a:off x="3553658" y="4931747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IoT</a:t>
            </a:r>
            <a:endParaRPr kumimoji="1" lang="ja-JP" altLang="en-US" sz="2400" dirty="0"/>
          </a:p>
        </p:txBody>
      </p:sp>
      <p:pic>
        <p:nvPicPr>
          <p:cNvPr id="47" name="図 46">
            <a:extLst>
              <a:ext uri="{FF2B5EF4-FFF2-40B4-BE49-F238E27FC236}">
                <a16:creationId xmlns:a16="http://schemas.microsoft.com/office/drawing/2014/main" id="{B3CBD915-A428-4948-8697-F93B2DF7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17" y="5767439"/>
            <a:ext cx="457200" cy="457200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666278C-2F92-45A0-84FC-63D4E24C0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99" y="5757549"/>
            <a:ext cx="457200" cy="45720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DAE10169-DFD0-4685-AEA4-722003C51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01" y="5747920"/>
            <a:ext cx="457200" cy="45720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E00B0D21-E39E-4F10-A17F-DF9B3C84E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83" y="5744119"/>
            <a:ext cx="457200" cy="457200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7DA6B800-DC04-4AB6-AD5D-BA506C816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98" y="5767439"/>
            <a:ext cx="457200" cy="457200"/>
          </a:xfrm>
          <a:prstGeom prst="rect">
            <a:avLst/>
          </a:prstGeom>
        </p:spPr>
      </p:pic>
      <p:pic>
        <p:nvPicPr>
          <p:cNvPr id="57" name="図 56">
            <a:extLst>
              <a:ext uri="{FF2B5EF4-FFF2-40B4-BE49-F238E27FC236}">
                <a16:creationId xmlns:a16="http://schemas.microsoft.com/office/drawing/2014/main" id="{5F668D80-919A-4C3D-BF05-042EBB0C0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42" y="5744119"/>
            <a:ext cx="457200" cy="457200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4353D1A1-2153-41DB-9484-8DA353C2D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19" y="5780392"/>
            <a:ext cx="457200" cy="457200"/>
          </a:xfrm>
          <a:prstGeom prst="rect">
            <a:avLst/>
          </a:prstGeom>
        </p:spPr>
      </p:pic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1EBF0704-947B-4FB5-B767-6F890679FA22}"/>
              </a:ext>
            </a:extLst>
          </p:cNvPr>
          <p:cNvSpPr/>
          <p:nvPr/>
        </p:nvSpPr>
        <p:spPr>
          <a:xfrm>
            <a:off x="102923" y="1769734"/>
            <a:ext cx="3406188" cy="19996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1"/>
                </a:solidFill>
              </a:rPr>
              <a:t>Cyber</a:t>
            </a:r>
            <a:r>
              <a:rPr kumimoji="1" lang="ja-JP" altLang="en-US" dirty="0">
                <a:solidFill>
                  <a:schemeClr val="tx1"/>
                </a:solidFill>
              </a:rPr>
              <a:t>側：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センサーから取得した実世界のデータを通信手段による収集、</a:t>
            </a:r>
            <a:r>
              <a:rPr kumimoji="1" lang="en-US" altLang="ja-JP" dirty="0">
                <a:solidFill>
                  <a:schemeClr val="tx1"/>
                </a:solidFill>
              </a:rPr>
              <a:t>AI</a:t>
            </a:r>
            <a:r>
              <a:rPr kumimoji="1" lang="ja-JP" altLang="en-US" dirty="0">
                <a:solidFill>
                  <a:schemeClr val="tx1"/>
                </a:solidFill>
              </a:rPr>
              <a:t>等の情報処理により認識・予測・制御のどの価値を生む。</a:t>
            </a:r>
            <a:r>
              <a:rPr kumimoji="1" lang="en-US" altLang="ja-JP" sz="2000" dirty="0">
                <a:solidFill>
                  <a:schemeClr val="tx1"/>
                </a:solidFill>
              </a:rPr>
              <a:t>Physical</a:t>
            </a:r>
            <a:r>
              <a:rPr kumimoji="1" lang="ja-JP" altLang="en-US" dirty="0">
                <a:solidFill>
                  <a:schemeClr val="tx1"/>
                </a:solidFill>
              </a:rPr>
              <a:t>側に処理結果を提示</a:t>
            </a:r>
          </a:p>
        </p:txBody>
      </p:sp>
      <p:sp>
        <p:nvSpPr>
          <p:cNvPr id="65" name="四角形: 角を丸くする 64">
            <a:extLst>
              <a:ext uri="{FF2B5EF4-FFF2-40B4-BE49-F238E27FC236}">
                <a16:creationId xmlns:a16="http://schemas.microsoft.com/office/drawing/2014/main" id="{7AFDA99A-7D61-4139-8220-E027B49B5CC2}"/>
              </a:ext>
            </a:extLst>
          </p:cNvPr>
          <p:cNvSpPr/>
          <p:nvPr/>
        </p:nvSpPr>
        <p:spPr>
          <a:xfrm>
            <a:off x="102923" y="5184145"/>
            <a:ext cx="3406188" cy="119249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000" dirty="0">
                <a:solidFill>
                  <a:schemeClr val="tx1"/>
                </a:solidFill>
              </a:rPr>
              <a:t>Physical</a:t>
            </a:r>
            <a:r>
              <a:rPr kumimoji="1" lang="ja-JP" altLang="en-US" sz="2000" dirty="0">
                <a:solidFill>
                  <a:schemeClr val="tx1"/>
                </a:solidFill>
              </a:rPr>
              <a:t>側</a:t>
            </a:r>
            <a:r>
              <a:rPr kumimoji="1" lang="ja-JP" altLang="en-US" dirty="0">
                <a:solidFill>
                  <a:schemeClr val="tx1"/>
                </a:solidFill>
              </a:rPr>
              <a:t>：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ja-JP" altLang="en-US" dirty="0">
                <a:solidFill>
                  <a:schemeClr val="tx1"/>
                </a:solidFill>
              </a:rPr>
              <a:t>　機器・部品・材料メーカーが提供する様々なモノが実世界に埋め込まれている。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0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fontScale="92500" lnSpcReduction="10000"/>
          </a:bodyPr>
          <a:lstStyle/>
          <a:p>
            <a:r>
              <a:rPr kumimoji="1" lang="ja-JP" altLang="en-US" sz="2400" dirty="0"/>
              <a:t>システムの定義は曖昧で、コンピュータ分野、自然科学分野などを中心に幅広い分野で使われる。</a:t>
            </a:r>
            <a:endParaRPr kumimoji="1" lang="en-US" altLang="ja-JP" sz="2400" dirty="0"/>
          </a:p>
          <a:p>
            <a:r>
              <a:rPr kumimoji="1" lang="ja-JP" altLang="en-US" sz="2400" dirty="0"/>
              <a:t>情報・計算機科学においてのシステムは</a:t>
            </a:r>
            <a:r>
              <a:rPr kumimoji="1" lang="ja-JP" altLang="en-US" sz="2400" dirty="0">
                <a:solidFill>
                  <a:srgbClr val="FFC000"/>
                </a:solidFill>
              </a:rPr>
              <a:t>ハードウェアシステム</a:t>
            </a:r>
            <a:r>
              <a:rPr kumimoji="1" lang="ja-JP" altLang="en-US" sz="2400" dirty="0"/>
              <a:t>と</a:t>
            </a:r>
            <a:r>
              <a:rPr kumimoji="1" lang="ja-JP" altLang="en-US" sz="2400" dirty="0">
                <a:solidFill>
                  <a:srgbClr val="FFC000"/>
                </a:solidFill>
              </a:rPr>
              <a:t>ソフトウェアシステム</a:t>
            </a:r>
            <a:r>
              <a:rPr kumimoji="1" lang="ja-JP" altLang="en-US" sz="2400" dirty="0"/>
              <a:t>で構成されている。</a:t>
            </a:r>
            <a:endParaRPr kumimoji="1" lang="en-US" altLang="ja-JP" sz="2400" dirty="0"/>
          </a:p>
          <a:p>
            <a:r>
              <a:rPr kumimoji="1" lang="ja-JP" altLang="en-US" sz="2400" dirty="0">
                <a:solidFill>
                  <a:srgbClr val="FFC000"/>
                </a:solidFill>
              </a:rPr>
              <a:t>ソフトウェアシステム</a:t>
            </a:r>
            <a:r>
              <a:rPr kumimoji="1" lang="ja-JP" altLang="en-US" sz="2400" dirty="0"/>
              <a:t>には三層の構造がある。</a:t>
            </a:r>
            <a:endParaRPr kumimoji="1" lang="en-US" altLang="ja-JP" sz="2400" dirty="0"/>
          </a:p>
          <a:p>
            <a:r>
              <a:rPr lang="ja-JP" altLang="en-US" dirty="0"/>
              <a:t>アプリケーションソフトウェアは即ちほとんどの人の理解した「システム」で、様々なことができる。</a:t>
            </a:r>
            <a:endParaRPr lang="en-US" altLang="ja-JP" dirty="0"/>
          </a:p>
          <a:p>
            <a:r>
              <a:rPr kumimoji="1" lang="ja-JP" altLang="en-US" sz="2400" dirty="0"/>
              <a:t>情報系の会社においてのシステムはもっと複雑なサービス体系を意味する。</a:t>
            </a:r>
            <a:endParaRPr kumimoji="1"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6890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データとは？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032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endParaRPr kumimoji="1" lang="ja-JP" altLang="en-US" sz="4000" dirty="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759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51" y="2822949"/>
            <a:ext cx="10264697" cy="1212102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solidFill>
                  <a:srgbClr val="FFFFFF"/>
                </a:solidFill>
              </a:rPr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238915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1789890"/>
            <a:ext cx="9708995" cy="42677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ja-JP" dirty="0"/>
              <a:t>1. </a:t>
            </a:r>
            <a:r>
              <a:rPr lang="ja-JP" altLang="en-US" dirty="0"/>
              <a:t>システムの定義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sz="2400" dirty="0"/>
              <a:t>2. </a:t>
            </a:r>
            <a:r>
              <a:rPr kumimoji="1" lang="ja-JP" altLang="en-US" sz="2400" dirty="0"/>
              <a:t>①情報・計算機科学においてのシステム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dirty="0"/>
              <a:t>3. </a:t>
            </a:r>
            <a:r>
              <a:rPr lang="ja-JP" altLang="en-US" dirty="0"/>
              <a:t>②情報系の会社においてのシステム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4.</a:t>
            </a:r>
            <a:r>
              <a:rPr lang="ja-JP" altLang="en-US" dirty="0"/>
              <a:t> データの定義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5.</a:t>
            </a:r>
            <a:r>
              <a:rPr lang="ja-JP" altLang="en-US" dirty="0"/>
              <a:t> データの応用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71374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56" y="1934255"/>
            <a:ext cx="9708995" cy="486228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ja-JP" sz="2400" dirty="0"/>
              <a:t>A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system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has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input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and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output.</a:t>
            </a:r>
            <a:endParaRPr kumimoji="1" lang="ja-JP" altLang="en-US" sz="24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C3CFA3F-DA18-484B-84C2-772D055B6610}"/>
              </a:ext>
            </a:extLst>
          </p:cNvPr>
          <p:cNvSpPr/>
          <p:nvPr/>
        </p:nvSpPr>
        <p:spPr>
          <a:xfrm>
            <a:off x="4506012" y="3304095"/>
            <a:ext cx="2592372" cy="1791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/>
              <a:t>System</a:t>
            </a:r>
            <a:endParaRPr kumimoji="1" lang="ja-JP" altLang="en-US" sz="4000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C4B0118-8F25-4724-813B-06F03CD2616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837468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D771E2-F2EF-40B4-AC10-9CB7F46E159C}"/>
              </a:ext>
            </a:extLst>
          </p:cNvPr>
          <p:cNvCxnSpPr>
            <a:cxnSpLocks/>
          </p:cNvCxnSpPr>
          <p:nvPr/>
        </p:nvCxnSpPr>
        <p:spPr>
          <a:xfrm>
            <a:off x="7098384" y="4199641"/>
            <a:ext cx="1668544" cy="1"/>
          </a:xfrm>
          <a:prstGeom prst="straightConnector1">
            <a:avLst/>
          </a:prstGeom>
          <a:ln w="793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4B7EC1F-53E7-4EB0-853E-F49EF553F0AA}"/>
              </a:ext>
            </a:extLst>
          </p:cNvPr>
          <p:cNvSpPr txBox="1"/>
          <p:nvPr/>
        </p:nvSpPr>
        <p:spPr>
          <a:xfrm>
            <a:off x="3035430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Input</a:t>
            </a:r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C79EE56C-822A-4540-AA7F-75106753ED35}"/>
              </a:ext>
            </a:extLst>
          </p:cNvPr>
          <p:cNvSpPr txBox="1"/>
          <p:nvPr/>
        </p:nvSpPr>
        <p:spPr>
          <a:xfrm>
            <a:off x="7239786" y="3629320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Output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183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21859A7D-5A19-4170-B132-C11642231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13" y="74372"/>
            <a:ext cx="2443088" cy="244308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システム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6898BB-B2C5-4700-855A-65B87039E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6" b="4605"/>
          <a:stretch/>
        </p:blipFill>
        <p:spPr bwMode="auto">
          <a:xfrm>
            <a:off x="3475407" y="291908"/>
            <a:ext cx="1165188" cy="17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2317845-306B-42DE-B1AF-1D69418AEC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41" t="12887" r="41238" b="17765"/>
          <a:stretch/>
        </p:blipFill>
        <p:spPr>
          <a:xfrm>
            <a:off x="5324494" y="1055291"/>
            <a:ext cx="3305632" cy="256056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2F196AC-4DE9-449D-9618-B5E3507B2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676" y="2193177"/>
            <a:ext cx="2443088" cy="20577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F3A87D1-3738-489D-A362-CE85EEA95CD1}"/>
              </a:ext>
            </a:extLst>
          </p:cNvPr>
          <p:cNvSpPr txBox="1"/>
          <p:nvPr/>
        </p:nvSpPr>
        <p:spPr>
          <a:xfrm>
            <a:off x="3102466" y="2230643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音声認識システム</a:t>
            </a:r>
            <a:endParaRPr kumimoji="1" lang="en-US" altLang="ja-JP" dirty="0"/>
          </a:p>
          <a:p>
            <a:r>
              <a:rPr kumimoji="1" lang="ja-JP" altLang="en-US" dirty="0"/>
              <a:t>（</a:t>
            </a:r>
            <a:r>
              <a:rPr kumimoji="1" lang="en-US" altLang="ja-JP" dirty="0"/>
              <a:t>e.g. Siri, Alexa</a:t>
            </a:r>
            <a:r>
              <a:rPr kumimoji="1" lang="ja-JP" altLang="en-US" dirty="0"/>
              <a:t>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EE17818-89B0-4D37-BABC-A7642B7A7950}"/>
              </a:ext>
            </a:extLst>
          </p:cNvPr>
          <p:cNvSpPr txBox="1"/>
          <p:nvPr/>
        </p:nvSpPr>
        <p:spPr>
          <a:xfrm>
            <a:off x="5010404" y="4085646"/>
            <a:ext cx="644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/>
              <a:t>制御システム</a:t>
            </a:r>
            <a:endParaRPr kumimoji="1" lang="en-US" altLang="ja-JP" sz="1800" dirty="0"/>
          </a:p>
          <a:p>
            <a:r>
              <a:rPr kumimoji="1" lang="ja-JP" altLang="en-US" sz="1800" dirty="0"/>
              <a:t>（</a:t>
            </a:r>
            <a:r>
              <a:rPr kumimoji="1" lang="en-US" altLang="ja-JP" sz="1800" dirty="0"/>
              <a:t>e.g. </a:t>
            </a:r>
            <a:r>
              <a:rPr kumimoji="1" lang="ja-JP" altLang="en-US" sz="1800" dirty="0"/>
              <a:t>ロケットシステム</a:t>
            </a:r>
            <a:r>
              <a:rPr kumimoji="1" lang="en-US" altLang="ja-JP" sz="1800" dirty="0"/>
              <a:t>,</a:t>
            </a:r>
            <a:r>
              <a:rPr kumimoji="1" lang="ja-JP" altLang="en-US" sz="1800" dirty="0"/>
              <a:t> 自動運転システム</a:t>
            </a:r>
            <a:r>
              <a:rPr kumimoji="1" lang="en-US" altLang="ja-JP" sz="1800" dirty="0"/>
              <a:t>,</a:t>
            </a:r>
            <a:r>
              <a:rPr kumimoji="1" lang="ja-JP" altLang="en-US" sz="1800" dirty="0"/>
              <a:t>車載組込みシステム）</a:t>
            </a:r>
            <a:endParaRPr kumimoji="1" lang="en-US" altLang="ja-JP" sz="1800" dirty="0"/>
          </a:p>
          <a:p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049670-DA65-43AD-AD37-EE179FF8D361}"/>
              </a:ext>
            </a:extLst>
          </p:cNvPr>
          <p:cNvSpPr txBox="1"/>
          <p:nvPr/>
        </p:nvSpPr>
        <p:spPr>
          <a:xfrm>
            <a:off x="704209" y="5817533"/>
            <a:ext cx="376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/>
              <a:t>グローバル・ポジショニング・システム</a:t>
            </a:r>
            <a:endParaRPr kumimoji="1" lang="en-US" altLang="ja-JP" sz="1800" dirty="0"/>
          </a:p>
          <a:p>
            <a:r>
              <a:rPr lang="ja-JP" altLang="en-US" dirty="0"/>
              <a:t>（</a:t>
            </a:r>
            <a:r>
              <a:rPr lang="en-US" altLang="ja-JP" dirty="0"/>
              <a:t>e.g. GPS, </a:t>
            </a:r>
            <a:r>
              <a:rPr lang="ja-JP" altLang="en-US" dirty="0"/>
              <a:t>準天頂衛星システム）</a:t>
            </a:r>
            <a:endParaRPr lang="en-US" altLang="ja-JP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F4AE65C9-5F50-4BCB-9288-552E78E8D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529" y="2878100"/>
            <a:ext cx="2309877" cy="285962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FB1ECA8-659E-4756-96E6-7F2DC83E5412}"/>
              </a:ext>
            </a:extLst>
          </p:cNvPr>
          <p:cNvSpPr txBox="1"/>
          <p:nvPr/>
        </p:nvSpPr>
        <p:spPr>
          <a:xfrm>
            <a:off x="7655594" y="5508324"/>
            <a:ext cx="373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/>
              <a:t>オペレーティングシステム</a:t>
            </a:r>
            <a:endParaRPr kumimoji="1" lang="en-US" altLang="ja-JP" sz="1800" dirty="0"/>
          </a:p>
          <a:p>
            <a:r>
              <a:rPr kumimoji="1" lang="ja-JP" altLang="en-US" sz="1800" dirty="0"/>
              <a:t>（</a:t>
            </a:r>
            <a:r>
              <a:rPr lang="en-US" altLang="ja-JP" dirty="0"/>
              <a:t>e.g. Windows, macOS, iOS, Android</a:t>
            </a:r>
            <a:r>
              <a:rPr kumimoji="1" lang="ja-JP" altLang="en-US" sz="1800" dirty="0"/>
              <a:t>）</a:t>
            </a:r>
            <a:endParaRPr kumimoji="1" lang="en-US" altLang="ja-JP" sz="18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D14011C-65AB-47D7-8BCB-09308D09835E}"/>
              </a:ext>
            </a:extLst>
          </p:cNvPr>
          <p:cNvSpPr txBox="1"/>
          <p:nvPr/>
        </p:nvSpPr>
        <p:spPr>
          <a:xfrm>
            <a:off x="7736748" y="61394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dirty="0"/>
              <a:t>…</a:t>
            </a:r>
          </a:p>
        </p:txBody>
      </p:sp>
      <p:pic>
        <p:nvPicPr>
          <p:cNvPr id="2050" name="Picture 2" descr="Windows 10 Sのデスクトップ画面。見た目は通常のWindows 10とほぼ同じだが、利用できるアプリはMicrosoftストアからダウンロードしたものに限られる">
            <a:extLst>
              <a:ext uri="{FF2B5EF4-FFF2-40B4-BE49-F238E27FC236}">
                <a16:creationId xmlns:a16="http://schemas.microsoft.com/office/drawing/2014/main" id="{BC8645A1-B5A0-4A63-A731-1BB86835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95" y="5025363"/>
            <a:ext cx="2927145" cy="164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3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システム（</a:t>
            </a:r>
            <a:r>
              <a:rPr kumimoji="1" lang="en-US" altLang="ja-JP" sz="2400" dirty="0"/>
              <a:t>system</a:t>
            </a:r>
            <a:r>
              <a:rPr kumimoji="1" lang="ja-JP" altLang="en-US" sz="2400" dirty="0"/>
              <a:t>）は、相互に影響を及ぼしあう要素から構成される、まとまりや仕組みの全体。一般性の高い概念であるため、文脈に応じて系、体系、制度、方式、機構、組織といった多種の言葉に該当する。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　　　　　　　　　　　　　　ーー</a:t>
            </a:r>
            <a:r>
              <a:rPr lang="en-US" altLang="ja-JP" dirty="0"/>
              <a:t>Wikipedia</a:t>
            </a:r>
            <a:r>
              <a:rPr lang="ja-JP" altLang="en-US" dirty="0"/>
              <a:t>　　　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931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①情報・計算機科学においてのシステム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kumimoji="1" lang="ja-JP" altLang="en-US" sz="2400" dirty="0"/>
              <a:t>ハードウェアシステム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（デジタル回路</a:t>
            </a:r>
            <a:r>
              <a:rPr kumimoji="1" lang="en-US" altLang="ja-JP" sz="2400" dirty="0"/>
              <a:t>, CPU, </a:t>
            </a:r>
            <a:r>
              <a:rPr kumimoji="1" lang="ja-JP" altLang="en-US" sz="2400" dirty="0"/>
              <a:t>メモリ</a:t>
            </a:r>
            <a:r>
              <a:rPr kumimoji="1" lang="en-US" altLang="ja-JP" sz="2400" dirty="0"/>
              <a:t>, GPU,</a:t>
            </a:r>
            <a:r>
              <a:rPr lang="ja-JP" altLang="en-US" dirty="0"/>
              <a:t> センサー</a:t>
            </a:r>
            <a:r>
              <a:rPr kumimoji="1" lang="en-US" altLang="ja-JP" sz="2400" dirty="0"/>
              <a:t> </a:t>
            </a:r>
          </a:p>
          <a:p>
            <a:pPr marL="0" indent="0">
              <a:buNone/>
            </a:pPr>
            <a:r>
              <a:rPr kumimoji="1" lang="ja-JP" altLang="en-US" sz="2400" dirty="0"/>
              <a:t>　ディスプレイ</a:t>
            </a:r>
            <a:r>
              <a:rPr kumimoji="1" lang="en-US" altLang="ja-JP" sz="2400" dirty="0"/>
              <a:t>… 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dirty="0"/>
              <a:t>ソフトウェアシステム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FE5D33E-B9E8-429E-B220-CC9C6D82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80" y="1783102"/>
            <a:ext cx="3892514" cy="2251613"/>
          </a:xfrm>
          <a:prstGeom prst="rect">
            <a:avLst/>
          </a:prstGeom>
        </p:spPr>
      </p:pic>
      <p:pic>
        <p:nvPicPr>
          <p:cNvPr id="3074" name="Picture 2" descr="Why I Code And Why You Should Too | by julia biswas | Code Like A Girl">
            <a:extLst>
              <a:ext uri="{FF2B5EF4-FFF2-40B4-BE49-F238E27FC236}">
                <a16:creationId xmlns:a16="http://schemas.microsoft.com/office/drawing/2014/main" id="{5EA9CC29-4B01-4EC9-9724-EE72019AD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4" b="10182"/>
          <a:stretch/>
        </p:blipFill>
        <p:spPr bwMode="auto">
          <a:xfrm>
            <a:off x="7041380" y="4512657"/>
            <a:ext cx="3892514" cy="21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6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ソフトウェアシステム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lnSpcReduction="10000"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システムソフトウェア</a:t>
            </a:r>
            <a:r>
              <a:rPr kumimoji="1" lang="ja-JP" altLang="en-US" sz="2400" dirty="0"/>
              <a:t>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コンピュータのハードウェア管理や制御などを行うソフトウェア</a:t>
            </a:r>
            <a:endParaRPr kumimoji="1" lang="en-US" altLang="ja-JP" sz="2400" dirty="0"/>
          </a:p>
          <a:p>
            <a:r>
              <a:rPr kumimoji="1" lang="ja-JP" altLang="en-US" sz="2400" dirty="0">
                <a:solidFill>
                  <a:srgbClr val="FFC000"/>
                </a:solidFill>
              </a:rPr>
              <a:t>支援ソフトウェア</a:t>
            </a:r>
            <a:r>
              <a:rPr kumimoji="1" lang="ja-JP" altLang="en-US" sz="2400" dirty="0"/>
              <a:t>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他のソフトウェアの開発</a:t>
            </a:r>
            <a:r>
              <a:rPr lang="ja-JP" altLang="en-US" dirty="0"/>
              <a:t>、</a:t>
            </a:r>
            <a:r>
              <a:rPr kumimoji="1" lang="ja-JP" altLang="en-US" sz="2400" dirty="0"/>
              <a:t>保守又は使用を援助するが、応用に依存しない</a:t>
            </a:r>
            <a:r>
              <a:rPr lang="ja-JP" altLang="en-US" dirty="0"/>
              <a:t>、</a:t>
            </a:r>
            <a:r>
              <a:rPr kumimoji="1" lang="ja-JP" altLang="en-US" sz="2400" dirty="0"/>
              <a:t>汎用的な機能を提供するソフトウェア</a:t>
            </a:r>
            <a:endParaRPr kumimoji="1" lang="en-US" altLang="ja-JP" sz="2400" dirty="0"/>
          </a:p>
          <a:p>
            <a:r>
              <a:rPr kumimoji="1" lang="ja-JP" altLang="en-US" sz="2400" dirty="0">
                <a:solidFill>
                  <a:srgbClr val="FFC000"/>
                </a:solidFill>
              </a:rPr>
              <a:t>アプリケーションソフトウェア</a:t>
            </a:r>
            <a:r>
              <a:rPr kumimoji="1" lang="ja-JP" altLang="en-US" sz="2400" dirty="0"/>
              <a:t>：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普通のユーザーが使っているソフトウェア、アプリ</a:t>
            </a:r>
          </a:p>
        </p:txBody>
      </p:sp>
    </p:spTree>
    <p:extLst>
      <p:ext uri="{BB962C8B-B14F-4D97-AF65-F5344CB8AC3E}">
        <p14:creationId xmlns:p14="http://schemas.microsoft.com/office/powerpoint/2010/main" val="310040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ソフトウェアシステム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BACA558-24F1-42E1-BF65-880DB09DF700}"/>
              </a:ext>
            </a:extLst>
          </p:cNvPr>
          <p:cNvSpPr/>
          <p:nvPr/>
        </p:nvSpPr>
        <p:spPr>
          <a:xfrm>
            <a:off x="1493026" y="4980567"/>
            <a:ext cx="9205947" cy="142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DFCDC3-C6C4-44C6-8A57-C4B8B33E1675}"/>
              </a:ext>
            </a:extLst>
          </p:cNvPr>
          <p:cNvSpPr txBox="1"/>
          <p:nvPr/>
        </p:nvSpPr>
        <p:spPr>
          <a:xfrm>
            <a:off x="1609758" y="5107025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システムソフトウェア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BA81608-99CD-41D4-AD3C-ABE306F6A5A2}"/>
              </a:ext>
            </a:extLst>
          </p:cNvPr>
          <p:cNvSpPr/>
          <p:nvPr/>
        </p:nvSpPr>
        <p:spPr>
          <a:xfrm>
            <a:off x="1661582" y="5545359"/>
            <a:ext cx="291362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/>
              <a:t>オペレーティングシステム</a:t>
            </a:r>
            <a:endParaRPr kumimoji="1" lang="en-US" altLang="ja-JP" sz="1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05921AE-F23B-484C-B5B2-270E5A22E7CA}"/>
              </a:ext>
            </a:extLst>
          </p:cNvPr>
          <p:cNvSpPr/>
          <p:nvPr/>
        </p:nvSpPr>
        <p:spPr>
          <a:xfrm>
            <a:off x="4735123" y="5545359"/>
            <a:ext cx="145681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コンパイラ</a:t>
            </a:r>
            <a:endParaRPr kumimoji="1" lang="en-US" altLang="ja-JP" sz="1800" dirty="0"/>
          </a:p>
        </p:txBody>
      </p:sp>
      <p:pic>
        <p:nvPicPr>
          <p:cNvPr id="4098" name="Picture 2" descr="コンパイラ8">
            <a:extLst>
              <a:ext uri="{FF2B5EF4-FFF2-40B4-BE49-F238E27FC236}">
                <a16:creationId xmlns:a16="http://schemas.microsoft.com/office/drawing/2014/main" id="{18299DE9-D428-4D15-BBED-328E677D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69" y="321216"/>
            <a:ext cx="20288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87B81EAD-6FD0-44C6-AF23-FE46CAF58859}"/>
              </a:ext>
            </a:extLst>
          </p:cNvPr>
          <p:cNvSpPr/>
          <p:nvPr/>
        </p:nvSpPr>
        <p:spPr>
          <a:xfrm>
            <a:off x="7959875" y="5545359"/>
            <a:ext cx="199507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データベース管理システム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57AD3C3-938B-4920-9A12-36732CC5FC0C}"/>
              </a:ext>
            </a:extLst>
          </p:cNvPr>
          <p:cNvSpPr/>
          <p:nvPr/>
        </p:nvSpPr>
        <p:spPr>
          <a:xfrm>
            <a:off x="2475006" y="3345998"/>
            <a:ext cx="7241988" cy="14202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FE4557-61D1-4450-83E2-27C29F97E9AB}"/>
              </a:ext>
            </a:extLst>
          </p:cNvPr>
          <p:cNvSpPr txBox="1"/>
          <p:nvPr/>
        </p:nvSpPr>
        <p:spPr>
          <a:xfrm>
            <a:off x="10011332" y="56906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…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E2EA8FC-A543-4DC9-A2C3-3533DE562FBA}"/>
              </a:ext>
            </a:extLst>
          </p:cNvPr>
          <p:cNvSpPr/>
          <p:nvPr/>
        </p:nvSpPr>
        <p:spPr>
          <a:xfrm>
            <a:off x="6347499" y="5545359"/>
            <a:ext cx="145681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インタプリタ</a:t>
            </a:r>
            <a:endParaRPr kumimoji="1" lang="en-US" altLang="ja-JP" sz="18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38C2793-A956-4AFD-8BF6-B2C6617ACACB}"/>
              </a:ext>
            </a:extLst>
          </p:cNvPr>
          <p:cNvSpPr txBox="1"/>
          <p:nvPr/>
        </p:nvSpPr>
        <p:spPr>
          <a:xfrm>
            <a:off x="2582975" y="3429000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支援ソフトウェア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EC85730-8D4E-48D2-B853-BA37CD4321CF}"/>
              </a:ext>
            </a:extLst>
          </p:cNvPr>
          <p:cNvSpPr/>
          <p:nvPr/>
        </p:nvSpPr>
        <p:spPr>
          <a:xfrm>
            <a:off x="3276939" y="1848820"/>
            <a:ext cx="5625247" cy="12840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59A6EEA7-2203-441D-9D78-F2736E79FC65}"/>
              </a:ext>
            </a:extLst>
          </p:cNvPr>
          <p:cNvSpPr/>
          <p:nvPr/>
        </p:nvSpPr>
        <p:spPr>
          <a:xfrm>
            <a:off x="4735123" y="3824362"/>
            <a:ext cx="76781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API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7F42FCF5-D502-41A9-894B-82343FB451B3}"/>
              </a:ext>
            </a:extLst>
          </p:cNvPr>
          <p:cNvSpPr/>
          <p:nvPr/>
        </p:nvSpPr>
        <p:spPr>
          <a:xfrm>
            <a:off x="5619094" y="3833877"/>
            <a:ext cx="145681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ライブラリー</a:t>
            </a:r>
            <a:endParaRPr kumimoji="1" lang="en-US" altLang="ja-JP" sz="18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AC4306-5D13-449B-95C0-85716E46EA62}"/>
              </a:ext>
            </a:extLst>
          </p:cNvPr>
          <p:cNvSpPr txBox="1"/>
          <p:nvPr/>
        </p:nvSpPr>
        <p:spPr>
          <a:xfrm>
            <a:off x="8996920" y="39982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…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D878507-F21F-47F5-BB3A-A8F67AD6883A}"/>
              </a:ext>
            </a:extLst>
          </p:cNvPr>
          <p:cNvSpPr txBox="1"/>
          <p:nvPr/>
        </p:nvSpPr>
        <p:spPr>
          <a:xfrm>
            <a:off x="3465961" y="1954286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アプリケーションソフトウェア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E079BF6-EC28-45E1-95B2-B3A206D88CEF}"/>
              </a:ext>
            </a:extLst>
          </p:cNvPr>
          <p:cNvSpPr/>
          <p:nvPr/>
        </p:nvSpPr>
        <p:spPr>
          <a:xfrm>
            <a:off x="7233961" y="3833877"/>
            <a:ext cx="160848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データベース</a:t>
            </a:r>
            <a:endParaRPr kumimoji="1" lang="en-US" altLang="ja-JP" sz="18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5B41B057-D4D4-4AE3-BB4D-8EF4DC9A7283}"/>
              </a:ext>
            </a:extLst>
          </p:cNvPr>
          <p:cNvSpPr/>
          <p:nvPr/>
        </p:nvSpPr>
        <p:spPr>
          <a:xfrm>
            <a:off x="2678692" y="3833877"/>
            <a:ext cx="1896509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/>
              <a:t>統合開発環境（</a:t>
            </a:r>
            <a:r>
              <a:rPr kumimoji="1" lang="en-US" altLang="ja-JP" sz="1800" dirty="0"/>
              <a:t>IDE</a:t>
            </a:r>
            <a:r>
              <a:rPr kumimoji="1" lang="ja-JP" altLang="en-US" sz="1800" dirty="0"/>
              <a:t>）</a:t>
            </a:r>
            <a:endParaRPr kumimoji="1" lang="en-US" altLang="ja-JP" sz="1800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8662594F-78BD-4FFC-8EC4-03649B3A669D}"/>
              </a:ext>
            </a:extLst>
          </p:cNvPr>
          <p:cNvSpPr/>
          <p:nvPr/>
        </p:nvSpPr>
        <p:spPr>
          <a:xfrm>
            <a:off x="5112543" y="2329704"/>
            <a:ext cx="977020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アプリ</a:t>
            </a:r>
            <a:endParaRPr kumimoji="1" lang="en-US" altLang="ja-JP" sz="1800" dirty="0"/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600AEB9E-017F-48B1-89F7-AE74029962AB}"/>
              </a:ext>
            </a:extLst>
          </p:cNvPr>
          <p:cNvSpPr/>
          <p:nvPr/>
        </p:nvSpPr>
        <p:spPr>
          <a:xfrm>
            <a:off x="6312350" y="2329704"/>
            <a:ext cx="1246883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800" dirty="0"/>
              <a:t>ゲーム</a:t>
            </a:r>
            <a:endParaRPr kumimoji="1" lang="en-US" altLang="ja-JP" sz="18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E7FF848-A69D-4F90-ABC7-EE2C740E68A7}"/>
              </a:ext>
            </a:extLst>
          </p:cNvPr>
          <p:cNvSpPr txBox="1"/>
          <p:nvPr/>
        </p:nvSpPr>
        <p:spPr>
          <a:xfrm>
            <a:off x="7658882" y="2491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…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0869A85B-3A5C-4499-B10C-AF0336563E9F}"/>
              </a:ext>
            </a:extLst>
          </p:cNvPr>
          <p:cNvSpPr/>
          <p:nvPr/>
        </p:nvSpPr>
        <p:spPr>
          <a:xfrm>
            <a:off x="3999573" y="2323618"/>
            <a:ext cx="938661" cy="6920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dirty="0"/>
              <a:t>office</a:t>
            </a:r>
          </a:p>
        </p:txBody>
      </p: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6D7D069D-0FEB-4D08-984B-28177B274E48}"/>
              </a:ext>
            </a:extLst>
          </p:cNvPr>
          <p:cNvCxnSpPr>
            <a:stCxn id="3" idx="1"/>
            <a:endCxn id="16" idx="1"/>
          </p:cNvCxnSpPr>
          <p:nvPr/>
        </p:nvCxnSpPr>
        <p:spPr>
          <a:xfrm rot="10800000" flipH="1">
            <a:off x="2475005" y="2490858"/>
            <a:ext cx="801933" cy="1565260"/>
          </a:xfrm>
          <a:prstGeom prst="curvedConnector3">
            <a:avLst>
              <a:gd name="adj1" fmla="val -28506"/>
            </a:avLst>
          </a:prstGeom>
          <a:ln w="5080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E3F8843D-C94E-4F67-ABD0-244DD903A9B3}"/>
              </a:ext>
            </a:extLst>
          </p:cNvPr>
          <p:cNvSpPr/>
          <p:nvPr/>
        </p:nvSpPr>
        <p:spPr>
          <a:xfrm>
            <a:off x="58599" y="2502271"/>
            <a:ext cx="2566858" cy="186534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chemeClr val="tx1"/>
                </a:solidFill>
              </a:rPr>
              <a:t>支援ソフトウェアを使って、アプリケーションソフトウェアを開発するのは</a:t>
            </a:r>
            <a:r>
              <a:rPr kumimoji="1" lang="en-US" altLang="ja-JP" sz="2000" dirty="0">
                <a:solidFill>
                  <a:schemeClr val="tx1"/>
                </a:solidFill>
              </a:rPr>
              <a:t>SE</a:t>
            </a:r>
            <a:r>
              <a:rPr kumimoji="1" lang="ja-JP" altLang="en-US" sz="2000" dirty="0">
                <a:solidFill>
                  <a:schemeClr val="tx1"/>
                </a:solidFill>
              </a:rPr>
              <a:t>の仕事内容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B3ACF0E4-A626-4610-BB3C-D0CF4D270674}"/>
              </a:ext>
            </a:extLst>
          </p:cNvPr>
          <p:cNvSpPr/>
          <p:nvPr/>
        </p:nvSpPr>
        <p:spPr>
          <a:xfrm rot="954338">
            <a:off x="8159993" y="2605610"/>
            <a:ext cx="1074207" cy="634490"/>
          </a:xfrm>
          <a:prstGeom prst="leftArrow">
            <a:avLst>
              <a:gd name="adj1" fmla="val 50000"/>
              <a:gd name="adj2" fmla="val 6379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CAC96F71-E3B8-43A3-ADF8-6D010932804C}"/>
              </a:ext>
            </a:extLst>
          </p:cNvPr>
          <p:cNvSpPr/>
          <p:nvPr/>
        </p:nvSpPr>
        <p:spPr>
          <a:xfrm>
            <a:off x="9230208" y="2154457"/>
            <a:ext cx="2733520" cy="18653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情報・計算機科学において求められる最後の目的</a:t>
            </a:r>
            <a:r>
              <a:rPr kumimoji="1" lang="en-US" altLang="ja-JP" sz="2000" dirty="0">
                <a:solidFill>
                  <a:srgbClr val="FF0000"/>
                </a:solidFill>
              </a:rPr>
              <a:t>(</a:t>
            </a:r>
            <a:r>
              <a:rPr kumimoji="1" lang="ja-JP" altLang="en-US" sz="2000" dirty="0">
                <a:solidFill>
                  <a:srgbClr val="FF0000"/>
                </a:solidFill>
              </a:rPr>
              <a:t>商品</a:t>
            </a:r>
            <a:r>
              <a:rPr kumimoji="1" lang="en-US" altLang="ja-JP" sz="2000" dirty="0">
                <a:solidFill>
                  <a:srgbClr val="FF0000"/>
                </a:solidFill>
              </a:rPr>
              <a:t>)</a:t>
            </a:r>
            <a:r>
              <a:rPr kumimoji="1" lang="ja-JP" altLang="en-US" sz="2000" dirty="0">
                <a:solidFill>
                  <a:srgbClr val="FF0000"/>
                </a:solidFill>
              </a:rPr>
              <a:t>はこれだ！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38E2A0-7085-48DE-8046-9B58B912F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ja-JP" altLang="en-US" sz="4000" dirty="0">
                <a:solidFill>
                  <a:srgbClr val="FFFFFF"/>
                </a:solidFill>
              </a:rPr>
              <a:t>アプリケーションソフトウェアで何ができる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47E0E0-C81B-4623-8AFE-447FE0D2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dirty="0"/>
              <a:t>アプリケーションシステムの本質は何ですか？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↓</a:t>
            </a:r>
            <a:endParaRPr lang="en-US" altLang="ja-JP" dirty="0"/>
          </a:p>
          <a:p>
            <a:pPr algn="ctr"/>
            <a:r>
              <a:rPr lang="ja-JP" altLang="en-US" dirty="0">
                <a:solidFill>
                  <a:srgbClr val="FFC000"/>
                </a:solidFill>
              </a:rPr>
              <a:t>計算機の本質は何ですか？</a:t>
            </a:r>
            <a:endParaRPr lang="en-US" altLang="ja-JP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　　　　　　　　　　　　　　　　　　　　　　　　　　</a:t>
            </a:r>
            <a:r>
              <a:rPr lang="ja-JP" altLang="en-US" dirty="0">
                <a:solidFill>
                  <a:srgbClr val="FFC000"/>
                </a:solidFill>
              </a:rPr>
              <a:t>↓</a:t>
            </a:r>
          </a:p>
          <a:p>
            <a:pPr marL="0" indent="0" algn="ctr">
              <a:buNone/>
            </a:pPr>
            <a:r>
              <a:rPr lang="ja-JP" altLang="en-US" dirty="0"/>
              <a:t>　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089430-1DB3-40F7-AA0E-4F814EB51C03}"/>
              </a:ext>
            </a:extLst>
          </p:cNvPr>
          <p:cNvSpPr txBox="1"/>
          <p:nvPr/>
        </p:nvSpPr>
        <p:spPr>
          <a:xfrm>
            <a:off x="6517532" y="520429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rgbClr val="FFC000"/>
                </a:solidFill>
              </a:rPr>
              <a:t>計算</a:t>
            </a:r>
          </a:p>
        </p:txBody>
      </p:sp>
    </p:spTree>
    <p:extLst>
      <p:ext uri="{BB962C8B-B14F-4D97-AF65-F5344CB8AC3E}">
        <p14:creationId xmlns:p14="http://schemas.microsoft.com/office/powerpoint/2010/main" val="28981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回路">
  <a:themeElements>
    <a:clrScheme name="回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回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394</TotalTime>
  <Words>776</Words>
  <Application>Microsoft Office PowerPoint</Application>
  <PresentationFormat>ワイド画面</PresentationFormat>
  <Paragraphs>134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2" baseType="lpstr">
      <vt:lpstr>Arial</vt:lpstr>
      <vt:lpstr>Tw Cen MT</vt:lpstr>
      <vt:lpstr>回路</vt:lpstr>
      <vt:lpstr>システム・データは何か</vt:lpstr>
      <vt:lpstr>内容</vt:lpstr>
      <vt:lpstr>System</vt:lpstr>
      <vt:lpstr>システム</vt:lpstr>
      <vt:lpstr>システム</vt:lpstr>
      <vt:lpstr>①情報・計算機科学においてのシステム</vt:lpstr>
      <vt:lpstr>ソフトウェアシステム</vt:lpstr>
      <vt:lpstr>ソフトウェアシステム</vt:lpstr>
      <vt:lpstr>アプリケーションソフトウェアで何ができる</vt:lpstr>
      <vt:lpstr>System</vt:lpstr>
      <vt:lpstr>アプリケーションソフトウェアで何ができる</vt:lpstr>
      <vt:lpstr>アプリケーションソフトウェアで何ができる</vt:lpstr>
      <vt:lpstr>アプリケーションソフトウェアで何ができる</vt:lpstr>
      <vt:lpstr>アプリケーションソフトウェアで何ができる</vt:lpstr>
      <vt:lpstr>②情報系の会社においてのシステム</vt:lpstr>
      <vt:lpstr>まとめ</vt:lpstr>
      <vt:lpstr>データとは？</vt:lpstr>
      <vt:lpstr>PowerPoint プレゼンテーション</vt:lpstr>
      <vt:lpstr>ご清聴ありがとうございました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システムは何か</dc:title>
  <dc:creator>Xu Hongkun</dc:creator>
  <cp:lastModifiedBy>Xu Hongkun</cp:lastModifiedBy>
  <cp:revision>179</cp:revision>
  <dcterms:created xsi:type="dcterms:W3CDTF">2020-07-08T12:32:26Z</dcterms:created>
  <dcterms:modified xsi:type="dcterms:W3CDTF">2020-07-22T01:53:42Z</dcterms:modified>
</cp:coreProperties>
</file>